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6"/>
  </p:notesMasterIdLst>
  <p:handoutMasterIdLst>
    <p:handoutMasterId r:id="rId17"/>
  </p:handoutMasterIdLst>
  <p:sldIdLst>
    <p:sldId id="265" r:id="rId5"/>
    <p:sldId id="271" r:id="rId6"/>
    <p:sldId id="266" r:id="rId7"/>
    <p:sldId id="270" r:id="rId8"/>
    <p:sldId id="267" r:id="rId9"/>
    <p:sldId id="268" r:id="rId10"/>
    <p:sldId id="269" r:id="rId11"/>
    <p:sldId id="272" r:id="rId12"/>
    <p:sldId id="275" r:id="rId13"/>
    <p:sldId id="273" r:id="rId14"/>
    <p:sldId id="274" r:id="rId15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8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FD7FF59-C205-44B1-8793-1F2FB10116CA}" type="datetime1">
              <a:rPr lang="hu-HU" smtClean="0"/>
              <a:t>2022. 09. 27.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7A6CB2-5875-4B0B-9C6A-53A5DB6FE6C1}" type="datetime1">
              <a:rPr lang="hu-HU" noProof="0" smtClean="0"/>
              <a:t>2022. 09. 27.</a:t>
            </a:fld>
            <a:endParaRPr lang="hu-HU" noProof="0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 dirty="0"/>
              <a:t>Mintaszöveg szerkesztése</a:t>
            </a:r>
          </a:p>
          <a:p>
            <a:pPr lvl="1" rtl="0"/>
            <a:r>
              <a:rPr lang="hu-HU" noProof="0" dirty="0"/>
              <a:t>Második szint</a:t>
            </a:r>
          </a:p>
          <a:p>
            <a:pPr lvl="2" rtl="0"/>
            <a:r>
              <a:rPr lang="hu-HU" noProof="0" dirty="0"/>
              <a:t>Harmadik szint</a:t>
            </a:r>
          </a:p>
          <a:p>
            <a:pPr lvl="3" rtl="0"/>
            <a:r>
              <a:rPr lang="hu-HU" noProof="0" dirty="0"/>
              <a:t>Negyedik szint</a:t>
            </a:r>
          </a:p>
          <a:p>
            <a:pPr lvl="4" rtl="0"/>
            <a:r>
              <a:rPr lang="hu-HU" noProof="0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7400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hu-HU" smtClean="0"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4475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hu-HU" smtClean="0"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0899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hu-HU" smtClean="0"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3503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hu-HU" smtClean="0"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4970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 rtl="0">
              <a:defRPr sz="6000"/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u-HU" noProof="0"/>
              <a:t>Kattintson ide az alcím mintájának szerkesztéséhez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650DD0-209E-4855-9485-6D9BF80B6E0A}" type="datetime1">
              <a:rPr lang="hu-HU" noProof="0" smtClean="0"/>
              <a:t>2022. 09. 27.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FE32D6-EDD9-4147-88C4-D2601E0E0589}" type="datetime1">
              <a:rPr lang="hu-HU" noProof="0" smtClean="0"/>
              <a:t>2022. 09. 27.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AB1B1E-73F3-419F-93B2-377397BA002B}" type="datetime1">
              <a:rPr lang="hu-HU" noProof="0" smtClean="0"/>
              <a:t>2022. 09. 27.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 rtl="0">
              <a:defRPr sz="3200" spc="-90" baseline="0"/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Kép helyőrzője 2" descr="Üres helyőrző kép hozzáadásához. Kattintson a helyőrzőre, és jelölje ki a hozzáadni kívánt képet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noProof="0"/>
              <a:t>Kép beszúrásához kattintson az ikonra</a:t>
            </a:r>
            <a:endParaRPr lang="hu-HU" noProof="0" dirty="0"/>
          </a:p>
        </p:txBody>
      </p:sp>
      <p:sp>
        <p:nvSpPr>
          <p:cNvPr id="8" name="Szöveg helye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FB10CB-CF4C-4611-8697-D061952EA56F}" type="datetime1">
              <a:rPr lang="hu-HU" noProof="0" smtClean="0"/>
              <a:t>2022. 09. 27.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781AE3-423D-4953-964A-817D605F5C12}" type="datetime1">
              <a:rPr lang="hu-HU" noProof="0" smtClean="0"/>
              <a:t>2022. 09. 27.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 rtl="0">
              <a:defRPr sz="6000"/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208D00-366F-471E-B184-2DFFDA8F4058}" type="datetime1">
              <a:rPr lang="hu-HU" noProof="0" smtClean="0"/>
              <a:t>2022. 09. 27.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2E8D70-904D-4C0E-9833-E2FA1F48F18E}" type="datetime1">
              <a:rPr lang="hu-HU" noProof="0" smtClean="0"/>
              <a:t>2022. 09. 27.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DB7E50-DEF7-4648-9FB5-FD70036E1F85}" type="datetime1">
              <a:rPr lang="hu-HU" noProof="0" smtClean="0"/>
              <a:t>2022. 09. 27.</a:t>
            </a:fld>
            <a:endParaRPr lang="hu-HU" noProof="0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1C7FA1-778F-4A7D-B4ED-1B5C29F44F4C}" type="datetime1">
              <a:rPr lang="hu-HU" noProof="0" smtClean="0"/>
              <a:t>2022. 09. 27.</a:t>
            </a:fld>
            <a:endParaRPr lang="hu-HU" noProof="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A445A3-6C30-4B96-A5C0-583880945005}" type="datetime1">
              <a:rPr lang="hu-HU" noProof="0" smtClean="0"/>
              <a:t>2022. 09. 27.</a:t>
            </a:fld>
            <a:endParaRPr lang="hu-HU" noProof="0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 spc="-90" baseline="0"/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74D01F-93DC-434B-8A0E-AD3065EDE60F}" type="datetime1">
              <a:rPr lang="hu-HU" noProof="0" smtClean="0"/>
              <a:t>2022. 09. 27.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 rtl="0">
              <a:defRPr sz="3200" spc="-90" baseline="0"/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Kép helyőrzője 2" descr="Üres helyőrző kép hozzáadásához. Kattintson a helyőrzőre, és jelölje ki a hozzáadni kívánt képet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noProof="0"/>
              <a:t>Kép beszúrásához kattintson az ikonra</a:t>
            </a:r>
            <a:endParaRPr lang="hu-HU" noProof="0" dirty="0"/>
          </a:p>
        </p:txBody>
      </p:sp>
      <p:sp>
        <p:nvSpPr>
          <p:cNvPr id="8" name="Szöveg helye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DC0ED8-EE46-40F1-AB6C-ACF1D92FC97A}" type="datetime1">
              <a:rPr lang="hu-HU" noProof="0" smtClean="0"/>
              <a:t>2022. 09. 27.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-HU" noProof="0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 dirty="0"/>
              <a:t>Mintaszöveg szerkesztése</a:t>
            </a:r>
          </a:p>
          <a:p>
            <a:pPr lvl="1" rtl="0"/>
            <a:r>
              <a:rPr lang="hu-HU" noProof="0" dirty="0"/>
              <a:t>Második szint</a:t>
            </a:r>
          </a:p>
          <a:p>
            <a:pPr lvl="2" rtl="0"/>
            <a:r>
              <a:rPr lang="hu-HU" noProof="0" dirty="0"/>
              <a:t>Harmadik szint</a:t>
            </a:r>
          </a:p>
          <a:p>
            <a:pPr lvl="3" rtl="0"/>
            <a:r>
              <a:rPr lang="hu-HU" noProof="0" dirty="0"/>
              <a:t>Negyedik szint</a:t>
            </a:r>
          </a:p>
          <a:p>
            <a:pPr lvl="4" rtl="0"/>
            <a:r>
              <a:rPr lang="hu-HU" noProof="0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C32CA53-15DB-4471-902E-06F449AC74EB}" type="datetime1">
              <a:rPr lang="hu-HU" noProof="0" smtClean="0"/>
              <a:t>2022. 09. 27.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vh.allamkincstar.gov.hu/hu_HU/kereses?p_p_id=101&amp;p_p_lifecycle=0&amp;p_p_state=maximized&amp;p_p_mode=view&amp;p_p_col_id=column-1&amp;p_p_col_count=1&amp;_101_struts_action=%2Fasset_publisher%2Fview_content&amp;_101_assetEntryId=6676341&amp;_101_type=content&amp;_101_urlTitle=segedlet-az-elektronikus-felulet-hasznalatahoz-es-e-kifizetesi-eloleg-kerelem-benyujtasahoz-2019-01-10" TargetMode="External"/><Relationship Id="rId2" Type="http://schemas.openxmlformats.org/officeDocument/2006/relationships/hyperlink" Target="https://www.mvh.allamkincstar.gov.hu/kozlemenyek/-/kozlemeny/30-2021-v-5-szamu-kincstar-kozlemen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eader.vasihegyhat-rabamente.hu/dokumentumtar/" TargetMode="External"/><Relationship Id="rId4" Type="http://schemas.openxmlformats.org/officeDocument/2006/relationships/hyperlink" Target="https://njt.hu/jogszabaly/2014-272-20-22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eader@vasihegyhat-rabamente.hu" TargetMode="External"/><Relationship Id="rId2" Type="http://schemas.openxmlformats.org/officeDocument/2006/relationships/hyperlink" Target="http://www.vasihegyhat-rabamente.h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mailto:leaderiroda@vasihegyhat-rabamente.h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 dirty="0"/>
              <a:t>Aktuális felhívások és kifizetési kérelem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893177"/>
            <a:ext cx="9144000" cy="607653"/>
          </a:xfrm>
        </p:spPr>
        <p:txBody>
          <a:bodyPr rtlCol="0">
            <a:normAutofit/>
          </a:bodyPr>
          <a:lstStyle/>
          <a:p>
            <a:pPr rtl="0"/>
            <a:r>
              <a:rPr lang="hu-HU" sz="2800" dirty="0"/>
              <a:t>Vasi Hegyhát-Rábamente Egyesület</a:t>
            </a:r>
          </a:p>
        </p:txBody>
      </p:sp>
      <p:pic>
        <p:nvPicPr>
          <p:cNvPr id="6" name="Kép 5" descr="C:\Users\Nelli\Desktop\Sablonok\LOGÓK\leader-logo_2vjn.jpg">
            <a:extLst>
              <a:ext uri="{FF2B5EF4-FFF2-40B4-BE49-F238E27FC236}">
                <a16:creationId xmlns:a16="http://schemas.microsoft.com/office/drawing/2014/main" id="{A2766907-BF65-2DE0-D883-D9FF53E047A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785" y="5834507"/>
            <a:ext cx="900430" cy="89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A2E59705-CC2B-14F6-0129-550391AC69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688" y="5839915"/>
            <a:ext cx="4260373" cy="898792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07A0F380-667F-223D-89DB-0D23DEE339F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2304" r="9790" b="9621"/>
          <a:stretch/>
        </p:blipFill>
        <p:spPr>
          <a:xfrm>
            <a:off x="10818061" y="5839915"/>
            <a:ext cx="1039529" cy="89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EDBE2E6-EBE7-F8D2-0B9C-F04FAE371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100" y="18255"/>
            <a:ext cx="9029700" cy="1325563"/>
          </a:xfrm>
        </p:spPr>
        <p:txBody>
          <a:bodyPr/>
          <a:lstStyle/>
          <a:p>
            <a:pPr algn="ctr"/>
            <a:r>
              <a:rPr lang="hu-HU" dirty="0"/>
              <a:t>További információk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AA3238B-BFDC-A419-7E75-EAC432565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940" y="1825625"/>
            <a:ext cx="10197860" cy="4351338"/>
          </a:xfrm>
        </p:spPr>
        <p:txBody>
          <a:bodyPr/>
          <a:lstStyle/>
          <a:p>
            <a:r>
              <a:rPr lang="hu-HU" dirty="0">
                <a:effectLst/>
                <a:latin typeface="Arial" panose="020B0604020202020204" pitchFamily="34" charset="0"/>
                <a:hlinkClick r:id="rId2"/>
              </a:rPr>
              <a:t>30/2021. (V. 5.) számú Kincstári közlemény</a:t>
            </a:r>
            <a:r>
              <a:rPr lang="hu-HU" dirty="0">
                <a:effectLst/>
                <a:latin typeface="Arial" panose="020B0604020202020204" pitchFamily="34" charset="0"/>
              </a:rPr>
              <a:t> (mellékletekkel)</a:t>
            </a:r>
          </a:p>
          <a:p>
            <a:endParaRPr lang="hu-HU" sz="1000" dirty="0">
              <a:effectLst/>
              <a:latin typeface="Arial" panose="020B0604020202020204" pitchFamily="34" charset="0"/>
            </a:endParaRPr>
          </a:p>
          <a:p>
            <a:r>
              <a:rPr lang="hu-HU" dirty="0">
                <a:effectLst/>
                <a:latin typeface="Arial" panose="020B0604020202020204" pitchFamily="34" charset="0"/>
                <a:hlinkClick r:id="rId3"/>
              </a:rPr>
              <a:t>Segédlet az elektronikus felület használatához és e-kifizetési (előleg) kérelem benyújtásához</a:t>
            </a:r>
            <a:endParaRPr lang="hu-HU" dirty="0">
              <a:effectLst/>
              <a:latin typeface="Arial" panose="020B0604020202020204" pitchFamily="34" charset="0"/>
            </a:endParaRPr>
          </a:p>
          <a:p>
            <a:endParaRPr lang="hu-HU" sz="1000" dirty="0">
              <a:effectLst/>
              <a:latin typeface="Arial" panose="020B0604020202020204" pitchFamily="34" charset="0"/>
            </a:endParaRPr>
          </a:p>
          <a:p>
            <a:r>
              <a:rPr lang="hu-HU" dirty="0">
                <a:effectLst/>
                <a:latin typeface="Arial" panose="020B0604020202020204" pitchFamily="34" charset="0"/>
                <a:hlinkClick r:id="rId4"/>
              </a:rPr>
              <a:t>272/2014. (XI. 5.) Korm. rendelet a 2014–2020 programozási időszakban az egyes európai uniós alapokból származó támogatások felhasználásának rendjéről</a:t>
            </a:r>
            <a:endParaRPr lang="hu-HU" dirty="0">
              <a:effectLst/>
              <a:latin typeface="Arial" panose="020B0604020202020204" pitchFamily="34" charset="0"/>
            </a:endParaRPr>
          </a:p>
          <a:p>
            <a:endParaRPr lang="hu-HU" sz="1000" dirty="0">
              <a:effectLst/>
              <a:latin typeface="Arial" panose="020B0604020202020204" pitchFamily="34" charset="0"/>
            </a:endParaRPr>
          </a:p>
          <a:p>
            <a:r>
              <a:rPr lang="hu-HU" dirty="0">
                <a:effectLst/>
                <a:latin typeface="Arial" panose="020B0604020202020204" pitchFamily="34" charset="0"/>
                <a:hlinkClick r:id="rId5"/>
              </a:rPr>
              <a:t>Egyesületünk honlapja (www.vasihegyhat-rabamente.hu)</a:t>
            </a:r>
            <a:endParaRPr lang="hu-HU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97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DADBB11D-F2C7-23BA-178A-B09DF0442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448574"/>
            <a:ext cx="9791700" cy="572838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b="1" dirty="0"/>
              <a:t>A minél sikeresebb pályázatok benyújtása érdekében számítunk együttműködésükre!</a:t>
            </a:r>
          </a:p>
          <a:p>
            <a:pPr algn="just"/>
            <a:endParaRPr lang="hu-HU" b="1" dirty="0"/>
          </a:p>
          <a:p>
            <a:pPr algn="just"/>
            <a:r>
              <a:rPr lang="hu-HU" dirty="0"/>
              <a:t>A munkaszervezeti irodában személyes konzultációra van lehetőség, előre egyeztetett időpontban.</a:t>
            </a:r>
          </a:p>
          <a:p>
            <a:pPr algn="just"/>
            <a:endParaRPr lang="hu-HU" b="1" dirty="0"/>
          </a:p>
          <a:p>
            <a:pPr algn="just"/>
            <a:r>
              <a:rPr lang="hu-HU" b="1" dirty="0"/>
              <a:t>Elérhetőségeink:</a:t>
            </a:r>
          </a:p>
          <a:p>
            <a:pPr algn="ctr"/>
            <a:r>
              <a:rPr lang="hu-HU" sz="2200" u="sng" dirty="0"/>
              <a:t>Iroda:</a:t>
            </a:r>
            <a:r>
              <a:rPr lang="hu-HU" sz="2200" dirty="0"/>
              <a:t> 9800 Vasvár, Kossuth L. utca 8.</a:t>
            </a:r>
          </a:p>
          <a:p>
            <a:pPr algn="ctr"/>
            <a:r>
              <a:rPr lang="hu-HU" sz="2200" u="sng" dirty="0"/>
              <a:t>Honlap:</a:t>
            </a:r>
            <a:r>
              <a:rPr lang="hu-HU" sz="2200" dirty="0"/>
              <a:t> </a:t>
            </a:r>
            <a:r>
              <a:rPr lang="hu-HU" sz="2200" dirty="0">
                <a:hlinkClick r:id="rId2"/>
              </a:rPr>
              <a:t>www.vasihegyhat-rabamente.hu</a:t>
            </a:r>
            <a:endParaRPr lang="hu-HU" sz="2200" dirty="0"/>
          </a:p>
          <a:p>
            <a:pPr algn="ctr"/>
            <a:r>
              <a:rPr lang="hu-HU" sz="2200" u="sng" dirty="0"/>
              <a:t>E-mail:</a:t>
            </a:r>
            <a:endParaRPr lang="hu-HU" sz="2200" dirty="0"/>
          </a:p>
          <a:p>
            <a:pPr marL="0" lvl="1" algn="ctr"/>
            <a:r>
              <a:rPr lang="hu-HU" sz="2200" dirty="0">
                <a:hlinkClick r:id="rId3"/>
              </a:rPr>
              <a:t>leader@vasihegyhat-rabamente.hu</a:t>
            </a:r>
            <a:endParaRPr lang="hu-HU" sz="2200" dirty="0"/>
          </a:p>
          <a:p>
            <a:pPr marL="0" lvl="1" algn="ctr"/>
            <a:r>
              <a:rPr lang="hu-HU" sz="2200" dirty="0">
                <a:hlinkClick r:id="rId4"/>
              </a:rPr>
              <a:t>leaderiroda@vasihegyhat-rabamente.hu</a:t>
            </a:r>
            <a:endParaRPr lang="hu-HU" sz="2200" dirty="0"/>
          </a:p>
          <a:p>
            <a:pPr marL="0" lvl="1" algn="ctr"/>
            <a:r>
              <a:rPr lang="hu-HU" sz="2200" u="sng" dirty="0"/>
              <a:t>Telefon:</a:t>
            </a:r>
          </a:p>
          <a:p>
            <a:pPr marL="0" lvl="1" algn="ctr"/>
            <a:r>
              <a:rPr lang="hu-HU" sz="2200" dirty="0"/>
              <a:t>Petz Emese +36 30 601 3505</a:t>
            </a:r>
          </a:p>
          <a:p>
            <a:pPr marL="0" lvl="1" algn="ctr"/>
            <a:r>
              <a:rPr lang="hu-HU" sz="2200" dirty="0" err="1"/>
              <a:t>Tamics</a:t>
            </a:r>
            <a:r>
              <a:rPr lang="hu-HU" sz="2200" dirty="0"/>
              <a:t> Beatrix +36 30 224 8963</a:t>
            </a:r>
          </a:p>
          <a:p>
            <a:endParaRPr lang="hu-HU" dirty="0"/>
          </a:p>
        </p:txBody>
      </p:sp>
      <p:sp>
        <p:nvSpPr>
          <p:cNvPr id="5" name="Téglalap: lekerekített 4">
            <a:extLst>
              <a:ext uri="{FF2B5EF4-FFF2-40B4-BE49-F238E27FC236}">
                <a16:creationId xmlns:a16="http://schemas.microsoft.com/office/drawing/2014/main" id="{CEDF0664-4693-45BD-C99A-D526089D0146}"/>
              </a:ext>
            </a:extLst>
          </p:cNvPr>
          <p:cNvSpPr/>
          <p:nvPr/>
        </p:nvSpPr>
        <p:spPr>
          <a:xfrm>
            <a:off x="10036311" y="5197025"/>
            <a:ext cx="1748414" cy="1366576"/>
          </a:xfrm>
          <a:prstGeom prst="roundRect">
            <a:avLst>
              <a:gd name="adj" fmla="val 21079"/>
            </a:avLst>
          </a:prstGeom>
          <a:blipFill>
            <a:blip r:embed="rId5"/>
            <a:srcRect/>
            <a:stretch>
              <a:fillRect l="-741" t="-5543" r="328" b="-5543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166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339557B-30CE-17AE-1EA2-796F4D214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6232" y="95848"/>
            <a:ext cx="9029700" cy="1170377"/>
          </a:xfrm>
        </p:spPr>
        <p:txBody>
          <a:bodyPr/>
          <a:lstStyle/>
          <a:p>
            <a:pPr algn="ctr"/>
            <a:r>
              <a:rPr lang="hu-HU" dirty="0"/>
              <a:t>Általános tudnivalók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552377D-86F2-D4B3-5C58-DE66E3C56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552755"/>
            <a:ext cx="9791700" cy="4624208"/>
          </a:xfrm>
        </p:spPr>
        <p:txBody>
          <a:bodyPr/>
          <a:lstStyle/>
          <a:p>
            <a:endParaRPr lang="hu-HU" dirty="0"/>
          </a:p>
          <a:p>
            <a:r>
              <a:rPr lang="hu-HU" dirty="0"/>
              <a:t>Beérkezett összes kérelem (visszavonásokkal, </a:t>
            </a:r>
            <a:r>
              <a:rPr lang="hu-HU" dirty="0" err="1"/>
              <a:t>elutasítottakkal</a:t>
            </a:r>
            <a:r>
              <a:rPr lang="hu-HU" dirty="0"/>
              <a:t> együtt): 276 db  </a:t>
            </a:r>
          </a:p>
          <a:p>
            <a:endParaRPr lang="hu-HU" sz="1000" dirty="0"/>
          </a:p>
          <a:p>
            <a:r>
              <a:rPr lang="hu-HU" dirty="0"/>
              <a:t>Támogatói Okirattal rendelkező kérelmek száma: 196 db</a:t>
            </a:r>
          </a:p>
          <a:p>
            <a:endParaRPr lang="hu-HU" sz="1000" dirty="0"/>
          </a:p>
          <a:p>
            <a:r>
              <a:rPr lang="hu-HU" dirty="0"/>
              <a:t>Összes forrás: 659.672.011 Ft</a:t>
            </a:r>
          </a:p>
          <a:p>
            <a:endParaRPr lang="hu-HU" sz="1000" dirty="0"/>
          </a:p>
          <a:p>
            <a:r>
              <a:rPr lang="hu-HU" dirty="0"/>
              <a:t>Kötelezettségvállalás összege: 616.179.808 Ft </a:t>
            </a:r>
          </a:p>
        </p:txBody>
      </p:sp>
    </p:spTree>
    <p:extLst>
      <p:ext uri="{BB962C8B-B14F-4D97-AF65-F5344CB8AC3E}">
        <p14:creationId xmlns:p14="http://schemas.microsoft.com/office/powerpoint/2010/main" val="113657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ím 12"/>
          <p:cNvSpPr>
            <a:spLocks noGrp="1"/>
          </p:cNvSpPr>
          <p:nvPr>
            <p:ph type="title"/>
          </p:nvPr>
        </p:nvSpPr>
        <p:spPr>
          <a:xfrm>
            <a:off x="1581150" y="18255"/>
            <a:ext cx="9029700" cy="1325563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hu-HU" dirty="0"/>
              <a:t>Hatályos felhívások</a:t>
            </a:r>
            <a:br>
              <a:rPr lang="hu-HU" dirty="0"/>
            </a:br>
            <a:r>
              <a:rPr lang="hu-HU" sz="4000" dirty="0"/>
              <a:t>Komplex vállalkozásfejlesztés</a:t>
            </a:r>
            <a:endParaRPr lang="hu-HU" dirty="0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581025" y="1825624"/>
            <a:ext cx="5514975" cy="4879975"/>
          </a:xfrm>
        </p:spPr>
        <p:txBody>
          <a:bodyPr rtlCol="0">
            <a:normAutofit lnSpcReduction="10000"/>
          </a:bodyPr>
          <a:lstStyle/>
          <a:p>
            <a:pPr lvl="0" rtl="0"/>
            <a:r>
              <a:rPr lang="hu-HU" sz="2400" i="1" u="sng" dirty="0"/>
              <a:t>Támogatható tevékenységek</a:t>
            </a:r>
            <a:r>
              <a:rPr lang="hu-HU" sz="2400" dirty="0"/>
              <a:t>: eszközbeszerzés, építés, marketing, projektmenedzsment, projektelőkészítés, immateriális javak, tájékoztatás és nyilvánosság</a:t>
            </a:r>
          </a:p>
          <a:p>
            <a:pPr lvl="0" rtl="0"/>
            <a:endParaRPr lang="hu-HU" sz="2400" dirty="0"/>
          </a:p>
          <a:p>
            <a:pPr lvl="0" rtl="0"/>
            <a:r>
              <a:rPr lang="hu-HU" sz="2400" i="1" u="sng" dirty="0"/>
              <a:t>Támogatást igénylők köre: </a:t>
            </a:r>
            <a:r>
              <a:rPr lang="hu-HU" sz="2400" dirty="0"/>
              <a:t>adószámmal rendelkező és nem rendelkező magánszemélyek, őstermelők, egyéni és </a:t>
            </a:r>
            <a:r>
              <a:rPr lang="hu-HU" sz="2400" dirty="0" err="1"/>
              <a:t>mikro</a:t>
            </a:r>
            <a:r>
              <a:rPr lang="hu-HU" sz="2400" dirty="0"/>
              <a:t> vállalkozások </a:t>
            </a:r>
            <a:r>
              <a:rPr lang="hu-HU" sz="2400" dirty="0">
                <a:sym typeface="Wingdings" panose="05000000000000000000" pitchFamily="2" charset="2"/>
              </a:rPr>
              <a:t> </a:t>
            </a:r>
            <a:r>
              <a:rPr lang="hu-HU" sz="2400" b="1" dirty="0">
                <a:sym typeface="Wingdings" panose="05000000000000000000" pitchFamily="2" charset="2"/>
              </a:rPr>
              <a:t>6 hónapja</a:t>
            </a:r>
            <a:r>
              <a:rPr lang="hu-HU" sz="2400" dirty="0">
                <a:sym typeface="Wingdings" panose="05000000000000000000" pitchFamily="2" charset="2"/>
              </a:rPr>
              <a:t> székhellyel, telephellyel, lakhellyel, tartózkodási hellyel kell rendelkezni; mezőgazdasági árbevétel 50% alatti / feletti</a:t>
            </a:r>
          </a:p>
          <a:p>
            <a:pPr lvl="0" rtl="0"/>
            <a:endParaRPr lang="hu-HU" sz="2000" dirty="0"/>
          </a:p>
        </p:txBody>
      </p:sp>
      <p:sp>
        <p:nvSpPr>
          <p:cNvPr id="2" name="Tartalom helye 1">
            <a:extLst>
              <a:ext uri="{FF2B5EF4-FFF2-40B4-BE49-F238E27FC236}">
                <a16:creationId xmlns:a16="http://schemas.microsoft.com/office/drawing/2014/main" id="{C50CAAE7-AB9C-2D66-6D6B-53A07EDD4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25624"/>
            <a:ext cx="5657850" cy="4756150"/>
          </a:xfrm>
        </p:spPr>
        <p:txBody>
          <a:bodyPr>
            <a:normAutofit lnSpcReduction="10000"/>
          </a:bodyPr>
          <a:lstStyle/>
          <a:p>
            <a:r>
              <a:rPr lang="hu-HU" sz="2600" i="1" u="sng" dirty="0"/>
              <a:t>Projektméret</a:t>
            </a:r>
            <a:r>
              <a:rPr lang="hu-HU" sz="2600" dirty="0"/>
              <a:t>: 1.000.000 – 6.000.000 Ft 				  </a:t>
            </a:r>
            <a:r>
              <a:rPr lang="hu-HU" sz="1600" dirty="0"/>
              <a:t>(10.000.000 Ft)</a:t>
            </a:r>
            <a:endParaRPr lang="hu-HU" dirty="0"/>
          </a:p>
          <a:p>
            <a:endParaRPr lang="hu-HU" sz="1050" dirty="0"/>
          </a:p>
          <a:p>
            <a:r>
              <a:rPr lang="hu-HU" sz="2600" i="1" u="sng" dirty="0"/>
              <a:t>Támogatási intenzitás</a:t>
            </a:r>
            <a:r>
              <a:rPr lang="hu-HU" sz="2600" dirty="0"/>
              <a:t>: 70%</a:t>
            </a:r>
          </a:p>
          <a:p>
            <a:endParaRPr lang="hu-HU" sz="2600" dirty="0"/>
          </a:p>
          <a:p>
            <a:r>
              <a:rPr lang="hu-HU" sz="2600" i="1" u="sng" dirty="0"/>
              <a:t>Szakasznapok:</a:t>
            </a:r>
            <a:r>
              <a:rPr lang="hu-HU" sz="2600" dirty="0"/>
              <a:t> november 20. és december 20.</a:t>
            </a:r>
          </a:p>
          <a:p>
            <a:endParaRPr lang="hu-HU" sz="2600" dirty="0"/>
          </a:p>
          <a:p>
            <a:r>
              <a:rPr lang="hu-HU" sz="2600" dirty="0"/>
              <a:t>12 hónap a megvalósítási idő!</a:t>
            </a:r>
          </a:p>
          <a:p>
            <a:endParaRPr lang="hu-HU" sz="2600" dirty="0"/>
          </a:p>
          <a:p>
            <a:r>
              <a:rPr lang="hu-HU" sz="2600" dirty="0"/>
              <a:t>Projektadatlap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A7D8F4-DCAE-DDB6-2B78-2D627E122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475" y="18255"/>
            <a:ext cx="90297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dirty="0"/>
              <a:t>Civil szervezetek tevékenységének támogatása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2BA4C65-16F8-2559-5B3D-B955CEA8F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1795" y="1552755"/>
            <a:ext cx="5264205" cy="4624208"/>
          </a:xfrm>
        </p:spPr>
        <p:txBody>
          <a:bodyPr>
            <a:normAutofit fontScale="92500" lnSpcReduction="10000"/>
          </a:bodyPr>
          <a:lstStyle/>
          <a:p>
            <a:r>
              <a:rPr lang="hu-HU" sz="2200" i="1" u="sng" dirty="0"/>
              <a:t>Támogatható tevékenységek</a:t>
            </a:r>
            <a:r>
              <a:rPr lang="hu-HU" sz="2200" dirty="0"/>
              <a:t>: eszközbeszerzés, marketing, projektmenedzsment, tájékoztatás és nyilvánosság </a:t>
            </a:r>
            <a:r>
              <a:rPr lang="hu-HU" sz="2200" dirty="0">
                <a:sym typeface="Wingdings" panose="05000000000000000000" pitchFamily="2" charset="2"/>
              </a:rPr>
              <a:t> </a:t>
            </a:r>
            <a:r>
              <a:rPr lang="hu-HU" sz="2200" dirty="0"/>
              <a:t>A szervezet </a:t>
            </a:r>
            <a:r>
              <a:rPr lang="hu-HU" sz="2200" u="sng" dirty="0"/>
              <a:t>alapszabályában rögzített cél </a:t>
            </a:r>
            <a:r>
              <a:rPr lang="hu-HU" sz="2200" dirty="0"/>
              <a:t>szerinti tevékenységhez, ezen célok megvalósulásához kell kapcsolódni. Építés csak a beszerzésre kerülő eszköz </a:t>
            </a:r>
            <a:r>
              <a:rPr lang="hu-HU" sz="2200" u="sng" dirty="0"/>
              <a:t>beépítése </a:t>
            </a:r>
            <a:r>
              <a:rPr lang="hu-HU" sz="2200" dirty="0"/>
              <a:t>kapcsán lehet</a:t>
            </a:r>
          </a:p>
          <a:p>
            <a:endParaRPr lang="hu-HU" sz="2800" dirty="0"/>
          </a:p>
          <a:p>
            <a:pPr marL="228600" lvl="1"/>
            <a:r>
              <a:rPr lang="hu-HU" sz="2200" i="1" u="sng" dirty="0"/>
              <a:t>Támogatást igénylők köre: </a:t>
            </a:r>
            <a:r>
              <a:rPr lang="hu-HU" sz="2200" dirty="0"/>
              <a:t>Sportegyesület, Polgárőr egyesület, Nemzetiségi egyesület, Egyéb egyesület, Közalapítvány, Egyéb alapítvány </a:t>
            </a:r>
            <a:r>
              <a:rPr lang="hu-HU" sz="2200" dirty="0">
                <a:sym typeface="Wingdings" panose="05000000000000000000" pitchFamily="2" charset="2"/>
              </a:rPr>
              <a:t> </a:t>
            </a:r>
            <a:r>
              <a:rPr lang="hu-HU" sz="2200" dirty="0"/>
              <a:t>Legkésőbb </a:t>
            </a:r>
            <a:r>
              <a:rPr lang="hu-HU" sz="2200" b="1" u="sng" dirty="0"/>
              <a:t>2018. december 31. óta </a:t>
            </a:r>
            <a:r>
              <a:rPr lang="hu-HU" sz="2200" dirty="0"/>
              <a:t>a LEADER HACS tervezési területéhez tartozó valamelyik települése bel-, vagy külterületén bíróság által </a:t>
            </a:r>
            <a:r>
              <a:rPr lang="hu-HU" sz="2200" b="1" u="sng" dirty="0"/>
              <a:t>bejegyzett</a:t>
            </a:r>
            <a:r>
              <a:rPr lang="hu-HU" sz="2200" dirty="0"/>
              <a:t> </a:t>
            </a:r>
            <a:r>
              <a:rPr lang="hu-HU" sz="2200" b="1" u="sng" dirty="0"/>
              <a:t>székhellyel</a:t>
            </a:r>
            <a:r>
              <a:rPr lang="hu-HU" sz="2200" dirty="0"/>
              <a:t> rendelkezik</a:t>
            </a:r>
          </a:p>
          <a:p>
            <a:pPr marL="228600" lvl="1"/>
            <a:endParaRPr lang="hu-HU" dirty="0"/>
          </a:p>
          <a:p>
            <a:pPr lvl="0" rtl="0"/>
            <a:endParaRPr lang="hu-HU" dirty="0"/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D31B9EF0-282E-7813-A137-F80CC0DD7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5325" y="1552755"/>
            <a:ext cx="4971324" cy="4624208"/>
          </a:xfrm>
        </p:spPr>
        <p:txBody>
          <a:bodyPr>
            <a:normAutofit fontScale="92500" lnSpcReduction="10000"/>
          </a:bodyPr>
          <a:lstStyle/>
          <a:p>
            <a:r>
              <a:rPr lang="hu-HU" i="1" u="sng" dirty="0"/>
              <a:t>Projektméret</a:t>
            </a:r>
            <a:r>
              <a:rPr lang="hu-HU" dirty="0"/>
              <a:t>: 200.000 – 2.000.000 Ft</a:t>
            </a:r>
          </a:p>
          <a:p>
            <a:endParaRPr lang="hu-HU" dirty="0"/>
          </a:p>
          <a:p>
            <a:r>
              <a:rPr lang="hu-HU" i="1" u="sng" dirty="0"/>
              <a:t>Támogatási intenzitás</a:t>
            </a:r>
            <a:r>
              <a:rPr lang="hu-HU" dirty="0"/>
              <a:t>: 90%</a:t>
            </a:r>
          </a:p>
          <a:p>
            <a:endParaRPr lang="hu-HU" dirty="0"/>
          </a:p>
          <a:p>
            <a:r>
              <a:rPr lang="hu-HU" i="1" u="sng" dirty="0"/>
              <a:t>Szakasznapok:</a:t>
            </a:r>
            <a:r>
              <a:rPr lang="hu-HU" dirty="0"/>
              <a:t> november 30. és december 30.</a:t>
            </a:r>
          </a:p>
          <a:p>
            <a:endParaRPr lang="hu-HU" dirty="0"/>
          </a:p>
          <a:p>
            <a:r>
              <a:rPr lang="hu-HU" dirty="0"/>
              <a:t>12 hónap a megvalósítási idő!</a:t>
            </a:r>
          </a:p>
          <a:p>
            <a:endParaRPr lang="hu-HU" dirty="0"/>
          </a:p>
          <a:p>
            <a:r>
              <a:rPr lang="hu-HU" dirty="0"/>
              <a:t>Projektadatlap</a:t>
            </a:r>
          </a:p>
        </p:txBody>
      </p:sp>
    </p:spTree>
    <p:extLst>
      <p:ext uri="{BB962C8B-B14F-4D97-AF65-F5344CB8AC3E}">
        <p14:creationId xmlns:p14="http://schemas.microsoft.com/office/powerpoint/2010/main" val="320702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 title="Cím és tartalom diagrammal"/>
          <p:cNvSpPr>
            <a:spLocks noGrp="1"/>
          </p:cNvSpPr>
          <p:nvPr>
            <p:ph type="title"/>
          </p:nvPr>
        </p:nvSpPr>
        <p:spPr>
          <a:xfrm>
            <a:off x="1943100" y="18256"/>
            <a:ext cx="9029700" cy="1077300"/>
          </a:xfrm>
        </p:spPr>
        <p:txBody>
          <a:bodyPr rtlCol="0">
            <a:normAutofit/>
          </a:bodyPr>
          <a:lstStyle/>
          <a:p>
            <a:pPr algn="ctr" rtl="0"/>
            <a:r>
              <a:rPr lang="hu-HU" dirty="0"/>
              <a:t>Kifizetési kérelem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BB92390-BEA7-697D-F028-3D3301DEE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216325"/>
            <a:ext cx="9791700" cy="4960638"/>
          </a:xfrm>
        </p:spPr>
        <p:txBody>
          <a:bodyPr/>
          <a:lstStyle/>
          <a:p>
            <a:pPr algn="just"/>
            <a:endParaRPr lang="hu-HU" dirty="0"/>
          </a:p>
          <a:p>
            <a:pPr algn="just"/>
            <a:r>
              <a:rPr lang="hu-HU" dirty="0"/>
              <a:t>A TO hatályba lépésétől 12 hónap van a megvalósításra</a:t>
            </a:r>
          </a:p>
          <a:p>
            <a:pPr algn="just"/>
            <a:endParaRPr lang="hu-HU" sz="1000" dirty="0"/>
          </a:p>
          <a:p>
            <a:pPr algn="just"/>
            <a:r>
              <a:rPr lang="hu-HU" dirty="0"/>
              <a:t>Több </a:t>
            </a:r>
            <a:r>
              <a:rPr lang="hu-HU" b="1" dirty="0"/>
              <a:t>mérföldkő </a:t>
            </a:r>
            <a:r>
              <a:rPr lang="hu-HU" dirty="0"/>
              <a:t>esetében kifizetési igénylést a mérföldkő elérését követő </a:t>
            </a:r>
            <a:r>
              <a:rPr lang="hu-HU" b="1" dirty="0"/>
              <a:t>15 napon belül</a:t>
            </a:r>
            <a:r>
              <a:rPr lang="hu-HU" dirty="0"/>
              <a:t> </a:t>
            </a:r>
            <a:r>
              <a:rPr lang="hu-HU" b="1" dirty="0"/>
              <a:t>kell</a:t>
            </a:r>
            <a:r>
              <a:rPr lang="hu-HU" dirty="0"/>
              <a:t> benyújtani</a:t>
            </a:r>
          </a:p>
          <a:p>
            <a:pPr algn="just"/>
            <a:endParaRPr lang="hu-HU" sz="1000" dirty="0"/>
          </a:p>
          <a:p>
            <a:pPr algn="just"/>
            <a:r>
              <a:rPr lang="hu-HU" b="1" dirty="0"/>
              <a:t>Záró kifizetési kérelmet </a:t>
            </a:r>
            <a:r>
              <a:rPr lang="hu-HU" dirty="0"/>
              <a:t>az utolsó mérföldkő elérését követő </a:t>
            </a:r>
            <a:r>
              <a:rPr lang="hu-HU" b="1" dirty="0"/>
              <a:t>30 napon belül</a:t>
            </a:r>
            <a:r>
              <a:rPr lang="hu-HU" dirty="0"/>
              <a:t> </a:t>
            </a:r>
            <a:r>
              <a:rPr lang="hu-HU" b="1" dirty="0"/>
              <a:t>kell</a:t>
            </a:r>
            <a:r>
              <a:rPr lang="hu-HU" dirty="0"/>
              <a:t> benyújtani</a:t>
            </a:r>
          </a:p>
          <a:p>
            <a:pPr algn="just"/>
            <a:endParaRPr lang="hu-HU" sz="1000" dirty="0"/>
          </a:p>
          <a:p>
            <a:pPr algn="just"/>
            <a:r>
              <a:rPr lang="hu-HU" dirty="0"/>
              <a:t>Záró beszámoló, működtetési jelentés benyújtása </a:t>
            </a:r>
          </a:p>
          <a:p>
            <a:pPr algn="just"/>
            <a:endParaRPr lang="hu-HU" sz="1000" dirty="0"/>
          </a:p>
          <a:p>
            <a:pPr algn="just"/>
            <a:r>
              <a:rPr lang="hu-HU" dirty="0"/>
              <a:t>Mérföldkövek </a:t>
            </a:r>
            <a:r>
              <a:rPr lang="hu-HU" dirty="0">
                <a:sym typeface="Wingdings" panose="05000000000000000000" pitchFamily="2" charset="2"/>
              </a:rPr>
              <a:t> ha módosítani kell akkor változásbejelentés!!</a:t>
            </a:r>
          </a:p>
          <a:p>
            <a:pPr algn="just"/>
            <a:endParaRPr lang="hu-HU" dirty="0"/>
          </a:p>
          <a:p>
            <a:pPr algn="just"/>
            <a:endParaRPr lang="hu-HU" dirty="0"/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187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3100" y="89080"/>
            <a:ext cx="9029700" cy="1049608"/>
          </a:xfrm>
        </p:spPr>
        <p:txBody>
          <a:bodyPr rtlCol="0">
            <a:noAutofit/>
          </a:bodyPr>
          <a:lstStyle/>
          <a:p>
            <a:pPr algn="ctr" rtl="0"/>
            <a:r>
              <a:rPr lang="hu-HU" dirty="0"/>
              <a:t>Csatolandó dokumentumok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B61366E7-5A8D-004F-E4ED-55239D6E5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428" y="1224951"/>
            <a:ext cx="9791700" cy="5331124"/>
          </a:xfrm>
        </p:spPr>
        <p:txBody>
          <a:bodyPr>
            <a:noAutofit/>
          </a:bodyPr>
          <a:lstStyle/>
          <a:p>
            <a:pPr algn="just"/>
            <a:r>
              <a:rPr lang="hu-HU" sz="2400" i="1" u="sng" dirty="0"/>
              <a:t>Elszámoló bizonylat:</a:t>
            </a:r>
            <a:r>
              <a:rPr lang="hu-HU" sz="2400" i="1" dirty="0"/>
              <a:t> </a:t>
            </a:r>
            <a:r>
              <a:rPr lang="hu-HU" sz="2400" dirty="0"/>
              <a:t>Számla, vagy számlával egyenértékű bizonylat (minden tétel esetében)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hu-HU" sz="2000" b="1" dirty="0"/>
              <a:t> Kötelező rájegyzésekkel</a:t>
            </a:r>
            <a:r>
              <a:rPr lang="hu-HU" sz="2000" dirty="0"/>
              <a:t>: cégszerű aláírás, a projekt azonosítószáma (támogatási kérelem iratazonosítója) és „Az elszámoló bizonylat támogatás elszámolására benyújtásra került” szöveg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hu-HU" sz="2000" dirty="0"/>
              <a:t> Számlarészletező </a:t>
            </a:r>
          </a:p>
          <a:p>
            <a:pPr algn="just"/>
            <a:endParaRPr lang="hu-HU" sz="1000" b="1" dirty="0"/>
          </a:p>
          <a:p>
            <a:pPr algn="just"/>
            <a:r>
              <a:rPr lang="hu-HU" sz="2400" i="1" u="sng" dirty="0"/>
              <a:t>Kifizetést igazoló bizonylat:</a:t>
            </a:r>
            <a:r>
              <a:rPr lang="hu-HU" sz="2400" i="1" dirty="0"/>
              <a:t> </a:t>
            </a:r>
            <a:r>
              <a:rPr lang="hu-HU" sz="2400" dirty="0"/>
              <a:t>bankszámla-kivonat, kiadási pénztárbizonylat (1,5 millió Ft-ig lehet készpénzes fizetés), pénztárjelentés, főkönyvi napló, banki igazolás, melyek eredeti példányáról készített szkennelt másolatot kell benyújtani és elektronikus bankkivonat. </a:t>
            </a:r>
          </a:p>
          <a:p>
            <a:pPr algn="just"/>
            <a:endParaRPr lang="hu-HU" sz="1000" dirty="0"/>
          </a:p>
          <a:p>
            <a:pPr algn="just"/>
            <a:r>
              <a:rPr lang="hu-HU" sz="2400" dirty="0"/>
              <a:t>Teljesítésigazolás vagy a számlára rávezetett „teljesítést igazolom” szöveg</a:t>
            </a:r>
          </a:p>
          <a:p>
            <a:pPr algn="just"/>
            <a:endParaRPr lang="hu-HU" sz="1000" dirty="0"/>
          </a:p>
          <a:p>
            <a:pPr algn="just"/>
            <a:r>
              <a:rPr lang="hu-HU" sz="2400" dirty="0"/>
              <a:t>Árajánlat</a:t>
            </a:r>
          </a:p>
          <a:p>
            <a:pPr lvl="1" algn="just"/>
            <a:r>
              <a:rPr lang="hu-HU" sz="2000" dirty="0"/>
              <a:t>Bekövetkezett változás (költség vagy műszaki tartalom) esetén 3 db érvényes árajánlat</a:t>
            </a:r>
          </a:p>
          <a:p>
            <a:pPr lvl="1" algn="just"/>
            <a:endParaRPr lang="hu-HU" sz="2000" dirty="0"/>
          </a:p>
          <a:p>
            <a:pPr lvl="1" algn="just"/>
            <a:endParaRPr lang="hu-HU" sz="600" dirty="0"/>
          </a:p>
          <a:p>
            <a:pPr algn="just"/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137539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rtalom helye 9"/>
          <p:cNvSpPr>
            <a:spLocks noGrp="1"/>
          </p:cNvSpPr>
          <p:nvPr>
            <p:ph idx="1"/>
          </p:nvPr>
        </p:nvSpPr>
        <p:spPr>
          <a:xfrm>
            <a:off x="1562100" y="690113"/>
            <a:ext cx="9791700" cy="5486850"/>
          </a:xfrm>
        </p:spPr>
        <p:txBody>
          <a:bodyPr rtlCol="0">
            <a:normAutofit/>
          </a:bodyPr>
          <a:lstStyle/>
          <a:p>
            <a:pPr algn="just"/>
            <a:r>
              <a:rPr lang="hu-HU" sz="2800" dirty="0"/>
              <a:t>Szerződés (adásvételi, kivitelezői, szállítói, szolgáltatási szerződés és releváns mellékletei), megrendelő és visszaigazoló</a:t>
            </a:r>
          </a:p>
          <a:p>
            <a:pPr algn="just"/>
            <a:endParaRPr lang="hu-HU" sz="1050" dirty="0"/>
          </a:p>
          <a:p>
            <a:pPr algn="just"/>
            <a:r>
              <a:rPr lang="hu-HU" sz="2800" dirty="0"/>
              <a:t>Átadás-átvételi, illetve üzembe helyezési jegyzőkönyv, forgalmi engedély, járműkísérőlap, szállítólevél</a:t>
            </a:r>
          </a:p>
          <a:p>
            <a:pPr algn="just"/>
            <a:endParaRPr lang="hu-HU" sz="1000" dirty="0"/>
          </a:p>
          <a:p>
            <a:pPr algn="just"/>
            <a:r>
              <a:rPr lang="hu-HU" dirty="0"/>
              <a:t>Építés esetében: tervdokumentáció, műszaki leírás, műszaki ellenőr által vezetett építési napló, ÉNGY számlarészletező, műszaki átadás-átvételi jegyzőkönyv</a:t>
            </a:r>
          </a:p>
          <a:p>
            <a:pPr algn="just"/>
            <a:endParaRPr lang="hu-HU" sz="900" dirty="0"/>
          </a:p>
          <a:p>
            <a:r>
              <a:rPr lang="hu-HU" dirty="0"/>
              <a:t>Idegen nyelvű elszámoló bizonylat magyar nyelvű fordítása</a:t>
            </a:r>
          </a:p>
          <a:p>
            <a:endParaRPr lang="hu-HU" sz="1000" dirty="0"/>
          </a:p>
          <a:p>
            <a:r>
              <a:rPr lang="hu-HU" dirty="0"/>
              <a:t>Tájékoztatás és nyilvánosság biztosítása (az Egyesületünk logója is szerepeljen) </a:t>
            </a:r>
            <a:r>
              <a:rPr lang="hu-HU" dirty="0">
                <a:sym typeface="Wingdings" panose="05000000000000000000" pitchFamily="2" charset="2"/>
              </a:rPr>
              <a:t> számla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457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E11B4DD7-1A9A-6861-4F56-E6C4455E5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810883"/>
            <a:ext cx="9791700" cy="5366080"/>
          </a:xfrm>
        </p:spPr>
        <p:txBody>
          <a:bodyPr>
            <a:normAutofit lnSpcReduction="10000"/>
          </a:bodyPr>
          <a:lstStyle/>
          <a:p>
            <a:r>
              <a:rPr lang="hu-HU" dirty="0"/>
              <a:t>Fotódokumentáció (egyedi azonosítók látszódjanak) </a:t>
            </a:r>
            <a:r>
              <a:rPr lang="hu-HU" dirty="0">
                <a:sym typeface="Wingdings" panose="05000000000000000000" pitchFamily="2" charset="2"/>
              </a:rPr>
              <a:t> minden tételről legyen fénykép</a:t>
            </a:r>
            <a:endParaRPr lang="hu-HU" dirty="0"/>
          </a:p>
          <a:p>
            <a:endParaRPr lang="hu-HU" sz="1000" dirty="0"/>
          </a:p>
          <a:p>
            <a:r>
              <a:rPr lang="hu-HU" dirty="0"/>
              <a:t>A tartalmi értékelési szempontok alapján vállalt kötelezettségek alátámasztása </a:t>
            </a:r>
            <a:r>
              <a:rPr lang="hu-HU" dirty="0">
                <a:sym typeface="Wingdings" panose="05000000000000000000" pitchFamily="2" charset="2"/>
              </a:rPr>
              <a:t> nyilatkozat nem elegendő! Például együttműködési megállapodás, hirdetés, vállalkozó által tett nyilatkozat, vállalkozói szerződés, jegyzői igazolás amennyiben új szolgáltatás </a:t>
            </a:r>
          </a:p>
          <a:p>
            <a:endParaRPr lang="hu-HU" sz="1000" dirty="0"/>
          </a:p>
          <a:p>
            <a:r>
              <a:rPr lang="hu-HU" dirty="0"/>
              <a:t>Záró beszámoló és működtetési jelentés benyújtása </a:t>
            </a:r>
            <a:r>
              <a:rPr lang="hu-HU" dirty="0">
                <a:sym typeface="Wingdings" panose="05000000000000000000" pitchFamily="2" charset="2"/>
              </a:rPr>
              <a:t> az Egyesületnek is küldeni fotókkal együtt LEGKÉSŐBB a kifizetési kérelem benyújtásakor!!  2% szankció  </a:t>
            </a:r>
          </a:p>
          <a:p>
            <a:endParaRPr lang="hu-HU" sz="1000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Nyilatkozat közbeszerzési eljárás lefolytatásáról című dokumentum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154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A7209A-01D2-4DE8-57AA-E5FC5D1F5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100" y="18256"/>
            <a:ext cx="9029700" cy="1077300"/>
          </a:xfrm>
        </p:spPr>
        <p:txBody>
          <a:bodyPr/>
          <a:lstStyle/>
          <a:p>
            <a:pPr algn="ctr"/>
            <a:r>
              <a:rPr lang="hu-HU" dirty="0"/>
              <a:t>Változásbejelentés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7503496-82EA-6837-0078-9D996CAAE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072" y="1190445"/>
            <a:ext cx="10154728" cy="530524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hu-HU" u="sng" dirty="0"/>
              <a:t>Önálló VB-t igényel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hu-HU" dirty="0"/>
              <a:t> mérföldkő módosítás, végső határidőmódosítás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hu-HU" dirty="0"/>
              <a:t> megvalósítási hely módosítása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hu-HU" dirty="0"/>
              <a:t> műszaki-szakmai tartalom módosítása </a:t>
            </a:r>
            <a:r>
              <a:rPr lang="hu-HU" dirty="0">
                <a:sym typeface="Wingdings" panose="05000000000000000000" pitchFamily="2" charset="2"/>
              </a:rPr>
              <a:t> árajánlatok, </a:t>
            </a:r>
            <a:endParaRPr lang="hu-HU" dirty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hu-HU" dirty="0"/>
              <a:t> költségátcsoportosítás (megtakarítást lehet átcsoportosítani; a költségelhagyás nem minősül megtakarításnak!!!)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hu-HU" dirty="0"/>
              <a:t> tétel elhagyása</a:t>
            </a:r>
          </a:p>
          <a:p>
            <a:pPr lvl="1" algn="just">
              <a:buFont typeface="Wingdings" panose="05000000000000000000" pitchFamily="2" charset="2"/>
              <a:buChar char="v"/>
            </a:pPr>
            <a:endParaRPr lang="hu-HU" sz="1200" dirty="0"/>
          </a:p>
          <a:p>
            <a:pPr algn="just"/>
            <a:r>
              <a:rPr lang="hu-HU" u="sng" dirty="0"/>
              <a:t>Önálló VB-t NEM igényel </a:t>
            </a:r>
            <a:r>
              <a:rPr lang="hu-HU" sz="2400" dirty="0"/>
              <a:t>(Amennyiben a felhívásban megfogalmazott cél, a kötelezően előírt, illetve vállalt műszaki szakmai tartalom továbbra is azonos vagy magasabb szinten valósul meg.)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hu-HU" dirty="0"/>
              <a:t>A módosított, illetve új ÉNGY-s tétel(</a:t>
            </a:r>
            <a:r>
              <a:rPr lang="hu-HU" dirty="0" err="1"/>
              <a:t>ek</a:t>
            </a:r>
            <a:r>
              <a:rPr lang="hu-HU" dirty="0"/>
              <a:t>),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hu-HU" dirty="0"/>
              <a:t>A módosított, illetve új építési árajánlatos tétel(</a:t>
            </a:r>
            <a:r>
              <a:rPr lang="hu-HU" dirty="0" err="1"/>
              <a:t>ek</a:t>
            </a:r>
            <a:r>
              <a:rPr lang="hu-HU" dirty="0"/>
              <a:t>) – árajánlattal/okkal alátámasztott,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hu-HU" dirty="0"/>
              <a:t>A módosított árajánlatos tételt, árajánlattal/okkal alátámasztott új árajánlatos tétel ugyanazt a célt szolgálja, mint az eredetileg jóváhagyott, és műszakilag is ugyanolyan, vagy jobb,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hu-HU" dirty="0"/>
              <a:t>Az eredetileg jóváhagyott szállító, kivitelező változása – árajánlattal/okkal alátámasztott.</a:t>
            </a:r>
          </a:p>
          <a:p>
            <a:pPr lvl="1" algn="just">
              <a:buFont typeface="Wingdings" panose="05000000000000000000" pitchFamily="2" charset="2"/>
              <a:buChar char="v"/>
            </a:pPr>
            <a:endParaRPr lang="hu-HU" dirty="0"/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4692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elhőjáró sabl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570_TF03460508" id="{BEE89A87-7B43-4503-BAA6-0473EBC6EDC9}" vid="{F3C243BE-0A2E-4812-91A5-26666235524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DD01B8-816B-49B7-8C81-03AB51D87C54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Felhőjáró diasablonok</Template>
  <TotalTime>570</TotalTime>
  <Words>816</Words>
  <Application>Microsoft Office PowerPoint</Application>
  <PresentationFormat>Szélesvásznú</PresentationFormat>
  <Paragraphs>118</Paragraphs>
  <Slides>11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Wingdings</vt:lpstr>
      <vt:lpstr>Felhőjáró sablon</vt:lpstr>
      <vt:lpstr>Aktuális felhívások és kifizetési kérelem</vt:lpstr>
      <vt:lpstr>Általános tudnivalók</vt:lpstr>
      <vt:lpstr>Hatályos felhívások Komplex vállalkozásfejlesztés</vt:lpstr>
      <vt:lpstr>Civil szervezetek tevékenységének támogatása</vt:lpstr>
      <vt:lpstr>Kifizetési kérelem</vt:lpstr>
      <vt:lpstr>Csatolandó dokumentumok</vt:lpstr>
      <vt:lpstr>PowerPoint-bemutató</vt:lpstr>
      <vt:lpstr>PowerPoint-bemutató</vt:lpstr>
      <vt:lpstr>Változásbejelentés</vt:lpstr>
      <vt:lpstr>További információk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Aktuális felhívások és kifizetési kérelem</dc:title>
  <dc:creator>TBea</dc:creator>
  <cp:lastModifiedBy>TBea</cp:lastModifiedBy>
  <cp:revision>21</cp:revision>
  <dcterms:created xsi:type="dcterms:W3CDTF">2022-09-23T08:16:07Z</dcterms:created>
  <dcterms:modified xsi:type="dcterms:W3CDTF">2022-09-27T09:51:28Z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